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330" r:id="rId6"/>
    <p:sldId id="331" r:id="rId7"/>
    <p:sldId id="300" r:id="rId8"/>
    <p:sldId id="301" r:id="rId9"/>
    <p:sldId id="341" r:id="rId10"/>
    <p:sldId id="342" r:id="rId11"/>
    <p:sldId id="343" r:id="rId12"/>
    <p:sldId id="304" r:id="rId13"/>
    <p:sldId id="302" r:id="rId14"/>
    <p:sldId id="305" r:id="rId15"/>
    <p:sldId id="303" r:id="rId16"/>
    <p:sldId id="306" r:id="rId17"/>
    <p:sldId id="309" r:id="rId18"/>
    <p:sldId id="307" r:id="rId19"/>
    <p:sldId id="308" r:id="rId20"/>
    <p:sldId id="310" r:id="rId21"/>
    <p:sldId id="311" r:id="rId22"/>
    <p:sldId id="312" r:id="rId23"/>
    <p:sldId id="313" r:id="rId24"/>
    <p:sldId id="332" r:id="rId25"/>
    <p:sldId id="314" r:id="rId26"/>
    <p:sldId id="315" r:id="rId27"/>
    <p:sldId id="316" r:id="rId28"/>
    <p:sldId id="317" r:id="rId29"/>
    <p:sldId id="318" r:id="rId30"/>
    <p:sldId id="319" r:id="rId31"/>
    <p:sldId id="333" r:id="rId32"/>
    <p:sldId id="321" r:id="rId33"/>
    <p:sldId id="339" r:id="rId34"/>
    <p:sldId id="320" r:id="rId35"/>
    <p:sldId id="323" r:id="rId36"/>
    <p:sldId id="334" r:id="rId37"/>
    <p:sldId id="335" r:id="rId38"/>
    <p:sldId id="336" r:id="rId39"/>
    <p:sldId id="338" r:id="rId40"/>
    <p:sldId id="337" r:id="rId41"/>
    <p:sldId id="325" r:id="rId42"/>
    <p:sldId id="327" r:id="rId43"/>
    <p:sldId id="298" r:id="rId44"/>
    <p:sldId id="299" r:id="rId45"/>
    <p:sldId id="326" r:id="rId46"/>
    <p:sldId id="277" r:id="rId47"/>
    <p:sldId id="278" r:id="rId48"/>
    <p:sldId id="286" r:id="rId49"/>
    <p:sldId id="287" r:id="rId50"/>
    <p:sldId id="281" r:id="rId51"/>
    <p:sldId id="295" r:id="rId52"/>
    <p:sldId id="296" r:id="rId53"/>
    <p:sldId id="297" r:id="rId54"/>
    <p:sldId id="285" r:id="rId55"/>
    <p:sldId id="276" r:id="rId56"/>
    <p:sldId id="260" r:id="rId57"/>
    <p:sldId id="261" r:id="rId58"/>
    <p:sldId id="262" r:id="rId59"/>
    <p:sldId id="263" r:id="rId60"/>
    <p:sldId id="264" r:id="rId61"/>
    <p:sldId id="265" r:id="rId62"/>
    <p:sldId id="266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02"/>
    <p:restoredTop sz="96327"/>
  </p:normalViewPr>
  <p:slideViewPr>
    <p:cSldViewPr snapToGrid="0" snapToObjects="1">
      <p:cViewPr varScale="1">
        <p:scale>
          <a:sx n="79" d="100"/>
          <a:sy n="79" d="100"/>
        </p:scale>
        <p:origin x="240" y="1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DF75-4797-2840-AD4E-8E41EB583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D12AD-2608-CA4F-94B0-B6340B74B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A74D9-DAFE-D142-96EB-FBA88C47D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8721-8551-854F-B929-226B0A7C3E96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5DF31-63E2-AC42-812B-D12A70C6B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6EBD1-FC81-CA4B-908E-BB14B7F0D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5023-4DC7-DF4B-986D-DAD063E01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48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57BE-6C5F-584C-8E92-1337073E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7BB42F-603E-0643-AAAE-C16D7001E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378FC-E8CE-6F42-9590-C57CB203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8721-8551-854F-B929-226B0A7C3E96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794CE-5CE3-354A-9902-59E803995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E79D5-FA47-6442-93AA-5C4C24DF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5023-4DC7-DF4B-986D-DAD063E01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55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52AD66-C074-D445-888C-5B2492EF3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AF7C3C-A87E-F84B-8C07-C3992E1E30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DE65B-8363-9749-BBBB-40A709EFD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8721-8551-854F-B929-226B0A7C3E96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893F5-3D64-C44B-AD22-DFE9D9CD0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0FF10-97E4-B646-87A2-C183C322A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5023-4DC7-DF4B-986D-DAD063E01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9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5B38-7DB9-D742-B670-A6E114008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AF411-1EF8-B54E-A5D5-2456A96DD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33148-7D30-954F-8213-491DB9350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8721-8551-854F-B929-226B0A7C3E96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29E8D-19F1-3B4D-9548-7436F876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94108-221E-E846-A3A9-F973A887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5023-4DC7-DF4B-986D-DAD063E01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02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71CA6-3255-834A-93A9-FD419902C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1DC4E-394A-0B48-BDC3-309E0890D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41176-83E2-A14D-B26E-8570E856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8721-8551-854F-B929-226B0A7C3E96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C06AE-6972-494F-98D7-23EA0221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F0BD1-DE8C-8546-9058-0A8126A7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5023-4DC7-DF4B-986D-DAD063E01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0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C7174-745D-4241-839E-320879F43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D7071-290B-0848-A81D-5C9574C8E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6E2F2-41E1-044C-87B1-28726B308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CD605-B8DE-6E41-9863-8DCE95CA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8721-8551-854F-B929-226B0A7C3E96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1C9C6-2BDB-0743-8DEC-B7C70E7AE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BA8A2-D894-2A49-B850-BAE5CB54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5023-4DC7-DF4B-986D-DAD063E01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44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E85F-1E8C-3140-A94F-8CA7BECA1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D8CD0-0ED1-9D40-8EF7-7AB3D883A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6520D-A695-934A-AB02-864DCB643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3D25CD-2602-2749-8E02-E6AB94556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C43F8-F8DC-1840-8E43-5FF34DB29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6B7455-8210-1F41-B506-050DFBA33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8721-8551-854F-B929-226B0A7C3E96}" type="datetimeFigureOut">
              <a:rPr lang="en-US" smtClean="0"/>
              <a:t>2/18/22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94379D-02A2-8142-85F1-54DD2665C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C987DB-BFBA-2B42-AAC3-0597EBFB5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5023-4DC7-DF4B-986D-DAD063E01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9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87F02-728B-3E40-A044-3F9E9817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AF6E60-70EF-4145-9375-22567EB9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8721-8551-854F-B929-226B0A7C3E96}" type="datetimeFigureOut">
              <a:rPr lang="en-US" smtClean="0"/>
              <a:t>2/18/22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7E0D8-6F50-0444-B691-771A76467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762D7-7F81-8848-82DC-9EBBF4E9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5023-4DC7-DF4B-986D-DAD063E01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11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38C8FC-0F0B-F144-A94E-26B99866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8721-8551-854F-B929-226B0A7C3E96}" type="datetimeFigureOut">
              <a:rPr lang="en-US" smtClean="0"/>
              <a:t>2/18/22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0DCBF-1F22-5A42-9E3C-353DB832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FDCD4-A443-FE40-96D4-C628A484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5023-4DC7-DF4B-986D-DAD063E01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03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B136-3B2F-9B47-9B4D-CA4ADB332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47106-F5A3-904B-BC3B-BA5B2A80D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07AB3C-1B96-6646-8178-E355BF18D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289EA-9259-0D44-A5FA-244D6485F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8721-8551-854F-B929-226B0A7C3E96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3B737-5566-124D-9E05-A983DFBF8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54E93-4959-A544-A671-A60E8BCA4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5023-4DC7-DF4B-986D-DAD063E01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74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FD058-5A27-C740-8004-54212B9C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E2DB5D-5560-FA45-B821-A9EDEBEFF1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CBBD9-B88C-EA4A-8F2C-0A6C97A4F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A6825-4B8E-C049-8CD8-0B0A751BE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8721-8551-854F-B929-226B0A7C3E96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A0D86-48A8-474B-9629-6489A341E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67C096-179A-854E-B112-DA7969B5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5023-4DC7-DF4B-986D-DAD063E01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20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E9F805-B501-AF47-93A7-BB69D114F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09FAB-4B1A-FE48-A4F6-4776BEDB8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14E3B-46B2-6045-A56F-8649F15AC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8721-8551-854F-B929-226B0A7C3E96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43757-3565-2A4B-AB63-A8005C510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06146-EADC-BE45-BA99-6436F913B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F5023-4DC7-DF4B-986D-DAD063E01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5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explorers/coronavirus-data-explorer?facet=none&amp;Metric=Confirmed+deaths&amp;Interval=7-day+rolling+average&amp;Relative+to+Population=true&amp;Color+by+test+positivity=false&amp;country=USA~ZAF~DEU~JP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explorers/coronavirus-data-explorer?tab=map&amp;facet=none&amp;Metric=People+vaccinated&amp;Interval=7-day+rolling+average&amp;Relative+to+Population=true&amp;Color+by+test+positivity=false&amp;country=USA~ZAF~DEU~JP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ourworldindata.org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0696E-36E2-9D42-ADAA-3F590FA686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and development: Why are we building Our World in Data?</a:t>
            </a:r>
          </a:p>
        </p:txBody>
      </p:sp>
    </p:spTree>
    <p:extLst>
      <p:ext uri="{BB962C8B-B14F-4D97-AF65-F5344CB8AC3E}">
        <p14:creationId xmlns:p14="http://schemas.microsoft.com/office/powerpoint/2010/main" val="4222144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D2314F-4F8C-2041-9BC9-2893D2C774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33650" y="1606550"/>
            <a:ext cx="71247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96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D2314F-4F8C-2041-9BC9-2893D2C774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33650" y="1606550"/>
            <a:ext cx="7124700" cy="3644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B78652-F83A-1943-97F4-6BA80DA9E6A0}"/>
              </a:ext>
            </a:extLst>
          </p:cNvPr>
          <p:cNvSpPr txBox="1"/>
          <p:nvPr/>
        </p:nvSpPr>
        <p:spPr>
          <a:xfrm>
            <a:off x="3445329" y="5666014"/>
            <a:ext cx="3885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14,000 child deaths</a:t>
            </a:r>
          </a:p>
          <a:p>
            <a:r>
              <a:rPr lang="en-US" dirty="0"/>
              <a:t>14,000/583=24 </a:t>
            </a:r>
          </a:p>
          <a:p>
            <a:r>
              <a:rPr lang="en-US" dirty="0"/>
              <a:t>Every hour of every day a plane crashes</a:t>
            </a:r>
          </a:p>
        </p:txBody>
      </p:sp>
    </p:spTree>
    <p:extLst>
      <p:ext uri="{BB962C8B-B14F-4D97-AF65-F5344CB8AC3E}">
        <p14:creationId xmlns:p14="http://schemas.microsoft.com/office/powerpoint/2010/main" val="1524603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8FDDE2-32D0-934F-ACDF-FC72C9323CCF}"/>
              </a:ext>
            </a:extLst>
          </p:cNvPr>
          <p:cNvSpPr txBox="1"/>
          <p:nvPr/>
        </p:nvSpPr>
        <p:spPr>
          <a:xfrm>
            <a:off x="2621422" y="2109880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Many of these large problems don’t receive attention</a:t>
            </a:r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7A9DAC-8F9B-984A-8304-42CA76312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2443824"/>
            <a:ext cx="117475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83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E8B0D-6D3A-FB41-A4F4-A26183C19BB3}"/>
              </a:ext>
            </a:extLst>
          </p:cNvPr>
          <p:cNvSpPr txBox="1"/>
          <p:nvPr/>
        </p:nvSpPr>
        <p:spPr>
          <a:xfrm>
            <a:off x="5892326" y="5861116"/>
            <a:ext cx="392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Child deaths: In the last decade 4.5% (or so) of all children died before they were five years old.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CBA72-04DE-3F48-A8C3-A25E865A6BC9}"/>
              </a:ext>
            </a:extLst>
          </p:cNvPr>
          <p:cNvSpPr txBox="1"/>
          <p:nvPr/>
        </p:nvSpPr>
        <p:spPr>
          <a:xfrm>
            <a:off x="593933" y="1513282"/>
            <a:ext cx="45677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Maternal deaths: In the last decade 4 million women died from pregnancy-related causes globally.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77C4F-725B-D147-9714-169500A88812}"/>
              </a:ext>
            </a:extLst>
          </p:cNvPr>
          <p:cNvSpPr txBox="1"/>
          <p:nvPr/>
        </p:nvSpPr>
        <p:spPr>
          <a:xfrm>
            <a:off x="5892326" y="1530516"/>
            <a:ext cx="43384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Poverty: The majority of the world – 65% – lives on less than $10 per day.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2E0CAB-AF41-8441-B9B3-42411F568F87}"/>
              </a:ext>
            </a:extLst>
          </p:cNvPr>
          <p:cNvSpPr txBox="1"/>
          <p:nvPr/>
        </p:nvSpPr>
        <p:spPr>
          <a:xfrm>
            <a:off x="593933" y="5904611"/>
            <a:ext cx="42515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Environmental destruction: The world deforested 47 million hectares of forest in the last decade, that’s an area the size of Sweden.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52500-CEC9-FB4E-BD9D-0A3489A6C605}"/>
              </a:ext>
            </a:extLst>
          </p:cNvPr>
          <p:cNvSpPr txBox="1"/>
          <p:nvPr/>
        </p:nvSpPr>
        <p:spPr>
          <a:xfrm>
            <a:off x="5892326" y="3520300"/>
            <a:ext cx="4148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Lack of access to education: 60 million children of primary school age are not in school.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A0DB2F-0B17-774C-B36E-ADE055872740}"/>
              </a:ext>
            </a:extLst>
          </p:cNvPr>
          <p:cNvSpPr txBox="1"/>
          <p:nvPr/>
        </p:nvSpPr>
        <p:spPr>
          <a:xfrm>
            <a:off x="3328587" y="30059"/>
            <a:ext cx="433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Global Problems of the Decade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B30B4-EE42-5F4B-AC19-0D1C325744FC}"/>
              </a:ext>
            </a:extLst>
          </p:cNvPr>
          <p:cNvSpPr txBox="1"/>
          <p:nvPr/>
        </p:nvSpPr>
        <p:spPr>
          <a:xfrm>
            <a:off x="414471" y="399391"/>
            <a:ext cx="6550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one shows the quickly estimated decadal averages or sums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4D21D7-0682-C54B-900C-0067098625AD}"/>
              </a:ext>
            </a:extLst>
          </p:cNvPr>
          <p:cNvSpPr txBox="1"/>
          <p:nvPr/>
        </p:nvSpPr>
        <p:spPr>
          <a:xfrm>
            <a:off x="696482" y="3555058"/>
            <a:ext cx="41489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Lack of access to basic infrastructure: 700 million in the world do not have access to clean drinking water, 1.1 billion don’t have access to electricity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92179D-27F2-2849-BB92-711C7A2E66C7}"/>
              </a:ext>
            </a:extLst>
          </p:cNvPr>
          <p:cNvSpPr txBox="1"/>
          <p:nvPr/>
        </p:nvSpPr>
        <p:spPr>
          <a:xfrm>
            <a:off x="696482" y="2006012"/>
            <a:ext cx="1773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Perhaps leave this out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E57062-F2B4-FF4C-8227-AAE174CC0641}"/>
              </a:ext>
            </a:extLst>
          </p:cNvPr>
          <p:cNvSpPr txBox="1"/>
          <p:nvPr/>
        </p:nvSpPr>
        <p:spPr>
          <a:xfrm>
            <a:off x="5986939" y="3998097"/>
            <a:ext cx="1773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Perhaps leave this out</a:t>
            </a:r>
          </a:p>
        </p:txBody>
      </p:sp>
    </p:spTree>
    <p:extLst>
      <p:ext uri="{BB962C8B-B14F-4D97-AF65-F5344CB8AC3E}">
        <p14:creationId xmlns:p14="http://schemas.microsoft.com/office/powerpoint/2010/main" val="1733338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2DE23B7-8439-084E-AF52-02AD4C4C7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768" y="264953"/>
            <a:ext cx="4034432" cy="602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09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E8B0D-6D3A-FB41-A4F4-A26183C19BB3}"/>
              </a:ext>
            </a:extLst>
          </p:cNvPr>
          <p:cNvSpPr txBox="1"/>
          <p:nvPr/>
        </p:nvSpPr>
        <p:spPr>
          <a:xfrm>
            <a:off x="5892326" y="5861116"/>
            <a:ext cx="392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 the last decade 4.5% (or so) of all children died before they were five years old.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CBA72-04DE-3F48-A8C3-A25E865A6BC9}"/>
              </a:ext>
            </a:extLst>
          </p:cNvPr>
          <p:cNvSpPr txBox="1"/>
          <p:nvPr/>
        </p:nvSpPr>
        <p:spPr>
          <a:xfrm>
            <a:off x="593933" y="1513282"/>
            <a:ext cx="45677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In the last decade 4 million women died from pregnancy-related causes.</a:t>
            </a:r>
          </a:p>
          <a:p>
            <a:r>
              <a:rPr lang="en-US" sz="1400" dirty="0"/>
              <a:t>Currently 830 mothers die on any average day.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77C4F-725B-D147-9714-169500A88812}"/>
              </a:ext>
            </a:extLst>
          </p:cNvPr>
          <p:cNvSpPr txBox="1"/>
          <p:nvPr/>
        </p:nvSpPr>
        <p:spPr>
          <a:xfrm>
            <a:off x="5892326" y="1530516"/>
            <a:ext cx="43384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majority of the world – 65% – lives on less than $10 per day.</a:t>
            </a:r>
          </a:p>
          <a:p>
            <a:r>
              <a:rPr lang="en-US" sz="1400" dirty="0"/>
              <a:t>And almost 10% live in ‘extreme poverty’, they live on less than $1.90 per day.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2E0CAB-AF41-8441-B9B3-42411F568F87}"/>
              </a:ext>
            </a:extLst>
          </p:cNvPr>
          <p:cNvSpPr txBox="1"/>
          <p:nvPr/>
        </p:nvSpPr>
        <p:spPr>
          <a:xfrm>
            <a:off x="593933" y="5904611"/>
            <a:ext cx="42515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world deforested 47 million hectares of forest in the last decade, that’s an area the size of Sweden.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52500-CEC9-FB4E-BD9D-0A3489A6C605}"/>
              </a:ext>
            </a:extLst>
          </p:cNvPr>
          <p:cNvSpPr txBox="1"/>
          <p:nvPr/>
        </p:nvSpPr>
        <p:spPr>
          <a:xfrm>
            <a:off x="5892326" y="3520300"/>
            <a:ext cx="4148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60 million children of primary school age are not in school.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69499-8922-064A-8E4A-66A21D5630D2}"/>
              </a:ext>
            </a:extLst>
          </p:cNvPr>
          <p:cNvSpPr txBox="1"/>
          <p:nvPr/>
        </p:nvSpPr>
        <p:spPr>
          <a:xfrm>
            <a:off x="593933" y="3489891"/>
            <a:ext cx="42515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Almost a quarter of the world population – 23% – live in autocratic regimes.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AA252E-68D1-E142-8861-13952C511E1C}"/>
              </a:ext>
            </a:extLst>
          </p:cNvPr>
          <p:cNvSpPr txBox="1"/>
          <p:nvPr/>
        </p:nvSpPr>
        <p:spPr>
          <a:xfrm>
            <a:off x="5892326" y="5491784"/>
            <a:ext cx="3208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60 million children dead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18E24-4676-5142-B8D5-4DD9F8AEEDCD}"/>
              </a:ext>
            </a:extLst>
          </p:cNvPr>
          <p:cNvSpPr txBox="1"/>
          <p:nvPr/>
        </p:nvSpPr>
        <p:spPr>
          <a:xfrm>
            <a:off x="593933" y="5535280"/>
            <a:ext cx="4338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World destroyed forests the size of Sweden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294F4E-DA3E-744A-ACFF-55D9B5EA4F1F}"/>
              </a:ext>
            </a:extLst>
          </p:cNvPr>
          <p:cNvSpPr txBox="1"/>
          <p:nvPr/>
        </p:nvSpPr>
        <p:spPr>
          <a:xfrm>
            <a:off x="593933" y="3118362"/>
            <a:ext cx="4338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One in four lives in dictatorship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6213AB-E786-0246-B802-7C8E3B383244}"/>
              </a:ext>
            </a:extLst>
          </p:cNvPr>
          <p:cNvSpPr txBox="1"/>
          <p:nvPr/>
        </p:nvSpPr>
        <p:spPr>
          <a:xfrm>
            <a:off x="5892326" y="3133734"/>
            <a:ext cx="60461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Millions of children grew up with the chance to go to school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A00973-8105-E04F-B86E-64B5A7C8B27D}"/>
              </a:ext>
            </a:extLst>
          </p:cNvPr>
          <p:cNvSpPr txBox="1"/>
          <p:nvPr/>
        </p:nvSpPr>
        <p:spPr>
          <a:xfrm>
            <a:off x="5892326" y="1143950"/>
            <a:ext cx="4338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Billions live in poverty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EC29D6-6928-A040-8662-A863B58E6DF5}"/>
              </a:ext>
            </a:extLst>
          </p:cNvPr>
          <p:cNvSpPr txBox="1"/>
          <p:nvPr/>
        </p:nvSpPr>
        <p:spPr>
          <a:xfrm>
            <a:off x="593933" y="912139"/>
            <a:ext cx="43384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Millions of newborns lost their mother in the moment they were born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A0DB2F-0B17-774C-B36E-ADE055872740}"/>
              </a:ext>
            </a:extLst>
          </p:cNvPr>
          <p:cNvSpPr txBox="1"/>
          <p:nvPr/>
        </p:nvSpPr>
        <p:spPr>
          <a:xfrm>
            <a:off x="3328587" y="30059"/>
            <a:ext cx="433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Global Problems of the Decade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B30B4-EE42-5F4B-AC19-0D1C325744FC}"/>
              </a:ext>
            </a:extLst>
          </p:cNvPr>
          <p:cNvSpPr txBox="1"/>
          <p:nvPr/>
        </p:nvSpPr>
        <p:spPr>
          <a:xfrm>
            <a:off x="414471" y="399391"/>
            <a:ext cx="6550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one shows the quickly estimated decadal averages or sums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4D21D7-0682-C54B-900C-0067098625AD}"/>
              </a:ext>
            </a:extLst>
          </p:cNvPr>
          <p:cNvSpPr txBox="1"/>
          <p:nvPr/>
        </p:nvSpPr>
        <p:spPr>
          <a:xfrm>
            <a:off x="662300" y="4691074"/>
            <a:ext cx="4148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700 million do not have access to clean drinking water, 1.1 billion don’t have access to electricity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E3D13A-1AEA-DD4A-8FEC-4085DA2B1D7E}"/>
              </a:ext>
            </a:extLst>
          </p:cNvPr>
          <p:cNvSpPr txBox="1"/>
          <p:nvPr/>
        </p:nvSpPr>
        <p:spPr>
          <a:xfrm>
            <a:off x="662300" y="4304508"/>
            <a:ext cx="47899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Hundreds of millions don’t have access to basic resources</a:t>
            </a:r>
          </a:p>
        </p:txBody>
      </p:sp>
    </p:spTree>
    <p:extLst>
      <p:ext uri="{BB962C8B-B14F-4D97-AF65-F5344CB8AC3E}">
        <p14:creationId xmlns:p14="http://schemas.microsoft.com/office/powerpoint/2010/main" val="1363998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BA3080-E3AD-9E4A-A84B-0D902C4EE292}"/>
              </a:ext>
            </a:extLst>
          </p:cNvPr>
          <p:cNvSpPr txBox="1"/>
          <p:nvPr/>
        </p:nvSpPr>
        <p:spPr>
          <a:xfrm>
            <a:off x="3048712" y="3107971"/>
            <a:ext cx="6097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2] Do people know that it is possible to make the world a better place?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921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3A6C6C7-105A-0449-B11E-DBBB1AFF7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2482850"/>
            <a:ext cx="67564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01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meline&#10;&#10;Description automatically generated with low confidence">
            <a:extLst>
              <a:ext uri="{FF2B5EF4-FFF2-40B4-BE49-F238E27FC236}">
                <a16:creationId xmlns:a16="http://schemas.microsoft.com/office/drawing/2014/main" id="{9D9C455B-FB66-D741-AFE0-E1E2A530C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0888"/>
            <a:ext cx="12192000" cy="33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49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6B0A7C-3AD5-2647-896A-7282684A153E}"/>
              </a:ext>
            </a:extLst>
          </p:cNvPr>
          <p:cNvSpPr txBox="1"/>
          <p:nvPr/>
        </p:nvSpPr>
        <p:spPr>
          <a:xfrm>
            <a:off x="2093720" y="6125593"/>
            <a:ext cx="816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https://ourworldindata.org/</a:t>
            </a:r>
            <a:r>
              <a:rPr lang="en-US" dirty="0" err="1"/>
              <a:t>grapher</a:t>
            </a:r>
            <a:r>
              <a:rPr lang="en-US" dirty="0"/>
              <a:t>/</a:t>
            </a:r>
            <a:r>
              <a:rPr lang="en-US" dirty="0" err="1"/>
              <a:t>child-mortality-complete-gapminder?time</a:t>
            </a:r>
            <a:r>
              <a:rPr lang="en-US" dirty="0"/>
              <a:t>=1800</a:t>
            </a:r>
          </a:p>
        </p:txBody>
      </p:sp>
      <p:pic>
        <p:nvPicPr>
          <p:cNvPr id="4" name="Picture 3" descr="Map&#10;&#10;Description automatically generated with medium confidence">
            <a:extLst>
              <a:ext uri="{FF2B5EF4-FFF2-40B4-BE49-F238E27FC236}">
                <a16:creationId xmlns:a16="http://schemas.microsoft.com/office/drawing/2014/main" id="{D61CFE92-5578-BD4E-99FA-191CB7060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355" y="363075"/>
            <a:ext cx="8164094" cy="569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83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3EF115-AAFC-8943-A0C6-4E670F5015FD}"/>
              </a:ext>
            </a:extLst>
          </p:cNvPr>
          <p:cNvSpPr txBox="1"/>
          <p:nvPr/>
        </p:nvSpPr>
        <p:spPr>
          <a:xfrm>
            <a:off x="4581939" y="2594113"/>
            <a:ext cx="2748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Our World in Data?</a:t>
            </a:r>
          </a:p>
        </p:txBody>
      </p:sp>
    </p:spTree>
    <p:extLst>
      <p:ext uri="{BB962C8B-B14F-4D97-AF65-F5344CB8AC3E}">
        <p14:creationId xmlns:p14="http://schemas.microsoft.com/office/powerpoint/2010/main" val="729590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7050EFD-CA5D-1E4F-85B4-E1E07E25B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56" y="350378"/>
            <a:ext cx="6063965" cy="595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950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98F7CF-09C3-0445-9918-DA02B22969E7}"/>
              </a:ext>
            </a:extLst>
          </p:cNvPr>
          <p:cNvSpPr txBox="1"/>
          <p:nvPr/>
        </p:nvSpPr>
        <p:spPr>
          <a:xfrm>
            <a:off x="326497" y="543207"/>
            <a:ext cx="10140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Is progress against child mortality an exception?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46FDEE4-EEBA-5D41-AE55-161DF927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1398814"/>
            <a:ext cx="8118538" cy="431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5EFB9C-1537-1A44-8C5F-65415E483648}"/>
              </a:ext>
            </a:extLst>
          </p:cNvPr>
          <p:cNvSpPr txBox="1"/>
          <p:nvPr/>
        </p:nvSpPr>
        <p:spPr>
          <a:xfrm>
            <a:off x="3022973" y="6010441"/>
            <a:ext cx="4747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To do: Turn this into a chart</a:t>
            </a:r>
          </a:p>
        </p:txBody>
      </p:sp>
    </p:spTree>
    <p:extLst>
      <p:ext uri="{BB962C8B-B14F-4D97-AF65-F5344CB8AC3E}">
        <p14:creationId xmlns:p14="http://schemas.microsoft.com/office/powerpoint/2010/main" val="4008520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CC39A2-D00F-9743-ABFA-BD41EF2E3765}"/>
              </a:ext>
            </a:extLst>
          </p:cNvPr>
          <p:cNvSpPr txBox="1"/>
          <p:nvPr/>
        </p:nvSpPr>
        <p:spPr>
          <a:xfrm>
            <a:off x="3048712" y="3246470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Why do only few people know that progress is possible?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037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8351305-4C29-5F45-9155-2320B965B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97" y="566848"/>
            <a:ext cx="10047006" cy="554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07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51305-4C29-5F45-9155-2320B965B9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2497" y="566848"/>
            <a:ext cx="10047005" cy="554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20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C034C16-DA9A-8C46-BB41-78C20CE96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983" y="1103119"/>
            <a:ext cx="8286572" cy="414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992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A7A805C-DA90-2848-8E9F-B99520CAE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567" y="0"/>
            <a:ext cx="4758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81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D93621-E8FA-9749-AFFD-73D128689C6C}"/>
              </a:ext>
            </a:extLst>
          </p:cNvPr>
          <p:cNvSpPr txBox="1"/>
          <p:nvPr/>
        </p:nvSpPr>
        <p:spPr>
          <a:xfrm>
            <a:off x="3723830" y="2682448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3] How can we make progress?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932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4BF272C8-4C0E-4B4E-95C8-CE761421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71" y="1599231"/>
            <a:ext cx="5581859" cy="39512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630239-9293-AE4A-AF4A-FEB4CD1E1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660" y="1599230"/>
            <a:ext cx="5645397" cy="395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95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B417B2-8CC8-6C4D-A76B-D732EF826884}"/>
              </a:ext>
            </a:extLst>
          </p:cNvPr>
          <p:cNvSpPr txBox="1"/>
          <p:nvPr/>
        </p:nvSpPr>
        <p:spPr>
          <a:xfrm>
            <a:off x="3048712" y="2461640"/>
            <a:ext cx="609742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Three ways to make a difference in the world: </a:t>
            </a:r>
            <a:endParaRPr lang="en-GB" b="0" dirty="0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 Your money</a:t>
            </a:r>
            <a:endParaRPr lang="en-GB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 Your vote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666666"/>
                </a:solidFill>
                <a:latin typeface="Arial" panose="020B0604020202020204" pitchFamily="34" charset="0"/>
              </a:rPr>
              <a:t> </a:t>
            </a:r>
            <a:r>
              <a:rPr lang="en-GB" sz="18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Your career</a:t>
            </a:r>
          </a:p>
        </p:txBody>
      </p:sp>
    </p:spTree>
    <p:extLst>
      <p:ext uri="{BB962C8B-B14F-4D97-AF65-F5344CB8AC3E}">
        <p14:creationId xmlns:p14="http://schemas.microsoft.com/office/powerpoint/2010/main" val="3639080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1CE905D-B73C-9D47-B4A6-896122245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604" y="532119"/>
            <a:ext cx="6570378" cy="4677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96CF82-F5B1-D443-8669-AAE3FF23C314}"/>
              </a:ext>
            </a:extLst>
          </p:cNvPr>
          <p:cNvSpPr txBox="1"/>
          <p:nvPr/>
        </p:nvSpPr>
        <p:spPr>
          <a:xfrm>
            <a:off x="2248930" y="6314303"/>
            <a:ext cx="21712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https://ourworldindata.org/explorers/coronavirus-data-explorer?facet=none&amp;Metric=Confirmed+deaths&amp;Interval=7-day+rolling+average&amp;Relative+to+Population=true&amp;Color+by+test+positivity=false&amp;country=USA~ZAF~DEU~JPN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921B6-2A7E-0545-8AA5-1A143ED2EE88}"/>
              </a:ext>
            </a:extLst>
          </p:cNvPr>
          <p:cNvSpPr txBox="1"/>
          <p:nvPr/>
        </p:nvSpPr>
        <p:spPr>
          <a:xfrm>
            <a:off x="1768980" y="5380672"/>
            <a:ext cx="119812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Next slide: embed with the </a:t>
            </a:r>
            <a:r>
              <a:rPr lang="en-GB" dirty="0"/>
              <a:t>Explorer open on deaths and switch to the global vaccination data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948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1CD087-238E-0E47-BD36-90E1B9E6C871}"/>
              </a:ext>
            </a:extLst>
          </p:cNvPr>
          <p:cNvSpPr txBox="1"/>
          <p:nvPr/>
        </p:nvSpPr>
        <p:spPr>
          <a:xfrm>
            <a:off x="5269050" y="282012"/>
            <a:ext cx="130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money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C8332E5E-7D84-DC41-BB26-5E6BE6472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95" y="645375"/>
            <a:ext cx="11055409" cy="620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11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1CD087-238E-0E47-BD36-90E1B9E6C871}"/>
              </a:ext>
            </a:extLst>
          </p:cNvPr>
          <p:cNvSpPr txBox="1"/>
          <p:nvPr/>
        </p:nvSpPr>
        <p:spPr>
          <a:xfrm>
            <a:off x="5269050" y="282012"/>
            <a:ext cx="130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money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332E5E-7D84-DC41-BB26-5E6BE6472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8295" y="645375"/>
            <a:ext cx="11055409" cy="620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13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lying on a bed&#10;&#10;Description automatically generated with low confidence">
            <a:extLst>
              <a:ext uri="{FF2B5EF4-FFF2-40B4-BE49-F238E27FC236}">
                <a16:creationId xmlns:a16="http://schemas.microsoft.com/office/drawing/2014/main" id="{B0EE70BD-EC3A-D349-911C-8999F9921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551" y="1387231"/>
            <a:ext cx="6781622" cy="44744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B560C2-D34B-CC49-B7FC-F056C98779F5}"/>
              </a:ext>
            </a:extLst>
          </p:cNvPr>
          <p:cNvSpPr txBox="1"/>
          <p:nvPr/>
        </p:nvSpPr>
        <p:spPr>
          <a:xfrm>
            <a:off x="8493102" y="6211669"/>
            <a:ext cx="3698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Bhatt et al. (2015) in Nature.</a:t>
            </a:r>
            <a:br>
              <a:rPr lang="en-GB" dirty="0"/>
            </a:br>
            <a:r>
              <a:rPr lang="en-US" dirty="0"/>
              <a:t>68% of averted cases due to bed-nets</a:t>
            </a:r>
          </a:p>
        </p:txBody>
      </p:sp>
    </p:spTree>
    <p:extLst>
      <p:ext uri="{BB962C8B-B14F-4D97-AF65-F5344CB8AC3E}">
        <p14:creationId xmlns:p14="http://schemas.microsoft.com/office/powerpoint/2010/main" val="1374023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974615-A455-9D4B-B9CC-88557CB81C14}"/>
              </a:ext>
            </a:extLst>
          </p:cNvPr>
          <p:cNvSpPr txBox="1"/>
          <p:nvPr/>
        </p:nvSpPr>
        <p:spPr>
          <a:xfrm>
            <a:off x="2694214" y="636815"/>
            <a:ext cx="5942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crucial insight when it comes to donating your money:</a:t>
            </a:r>
            <a:br>
              <a:rPr lang="en-US" dirty="0"/>
            </a:br>
            <a:r>
              <a:rPr lang="en-US" dirty="0"/>
              <a:t>your money goes </a:t>
            </a:r>
            <a:r>
              <a:rPr lang="en-US" i="1" dirty="0"/>
              <a:t>much</a:t>
            </a:r>
            <a:r>
              <a:rPr lang="en-US" dirty="0"/>
              <a:t> further in some places than in others.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People believe it’s 2-fold or so, but it is actually 100-fold.</a:t>
            </a:r>
          </a:p>
        </p:txBody>
      </p:sp>
    </p:spTree>
    <p:extLst>
      <p:ext uri="{BB962C8B-B14F-4D97-AF65-F5344CB8AC3E}">
        <p14:creationId xmlns:p14="http://schemas.microsoft.com/office/powerpoint/2010/main" val="913037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0CBD38E-195B-594E-BD02-F0DAD0D66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007" y="466884"/>
            <a:ext cx="4977985" cy="457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4589D5-E15A-264E-AEC2-CBA2E3FF39D9}"/>
              </a:ext>
            </a:extLst>
          </p:cNvPr>
          <p:cNvSpPr txBox="1"/>
          <p:nvPr/>
        </p:nvSpPr>
        <p:spPr>
          <a:xfrm>
            <a:off x="1216971" y="5620132"/>
            <a:ext cx="9397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career: </a:t>
            </a:r>
            <a:r>
              <a:rPr lang="en-GB" dirty="0"/>
              <a:t>Who will develop the vaccine that brings the child deaths from malaria to an end?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political power: </a:t>
            </a:r>
            <a:r>
              <a:rPr lang="en-GB" dirty="0"/>
              <a:t>Who votes for the politicians who want to fund the vaccine development?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17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68814616-3418-3D43-9918-9CBC06BF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498" y="752910"/>
            <a:ext cx="9021004" cy="48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68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14616-3418-3D43-9918-9CBC06BF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5498" y="752910"/>
            <a:ext cx="9021004" cy="489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53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14616-3418-3D43-9918-9CBC06BF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5498" y="752910"/>
            <a:ext cx="9021003" cy="489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35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14616-3418-3D43-9918-9CBC06BF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5498" y="752910"/>
            <a:ext cx="9021003" cy="489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13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14616-3418-3D43-9918-9CBC06BF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5499" y="752910"/>
            <a:ext cx="9021001" cy="489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1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4989E9C4-D27E-2244-AF1C-0115EB434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21" y="0"/>
            <a:ext cx="7941554" cy="56450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086F6E-7745-BD44-8A4D-94F801D7C853}"/>
              </a:ext>
            </a:extLst>
          </p:cNvPr>
          <p:cNvSpPr txBox="1"/>
          <p:nvPr/>
        </p:nvSpPr>
        <p:spPr>
          <a:xfrm>
            <a:off x="1351722" y="6092687"/>
            <a:ext cx="2272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https://ourworldindata.org/explorers/coronavirus-data-explorer?tab=map&amp;facet=none&amp;Metric=People+vaccinated&amp;Interval=7-day+rolling+average&amp;Relative+to+Population=true&amp;Color+by+test+positivity=false&amp;country=USA~ZAF~DEU~JPN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184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14616-3418-3D43-9918-9CBC06BF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5499" y="752910"/>
            <a:ext cx="9021001" cy="489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61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05505A0-B54B-7241-AF99-989E648C6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87" y="0"/>
            <a:ext cx="10362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87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3FE5A1-39C1-1B42-913C-5BCDEB7E04C5}"/>
              </a:ext>
            </a:extLst>
          </p:cNvPr>
          <p:cNvSpPr txBox="1"/>
          <p:nvPr/>
        </p:nvSpPr>
        <p:spPr>
          <a:xfrm>
            <a:off x="5134839" y="2705725"/>
            <a:ext cx="192232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325039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E8B0D-6D3A-FB41-A4F4-A26183C19BB3}"/>
              </a:ext>
            </a:extLst>
          </p:cNvPr>
          <p:cNvSpPr txBox="1"/>
          <p:nvPr/>
        </p:nvSpPr>
        <p:spPr>
          <a:xfrm>
            <a:off x="5892326" y="5507498"/>
            <a:ext cx="3089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3.7% of all children die before they are five years old.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CBA72-04DE-3F48-A8C3-A25E865A6BC9}"/>
              </a:ext>
            </a:extLst>
          </p:cNvPr>
          <p:cNvSpPr txBox="1"/>
          <p:nvPr/>
        </p:nvSpPr>
        <p:spPr>
          <a:xfrm>
            <a:off x="593933" y="2073175"/>
            <a:ext cx="44580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Every year 300,000 women die from pregnancy-related causes, this means that on any average day 830 mothers die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77C4F-725B-D147-9714-169500A88812}"/>
              </a:ext>
            </a:extLst>
          </p:cNvPr>
          <p:cNvSpPr txBox="1"/>
          <p:nvPr/>
        </p:nvSpPr>
        <p:spPr>
          <a:xfrm>
            <a:off x="5892326" y="2090409"/>
            <a:ext cx="43384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majority of the world – 65% – lives on less than $10 per day.</a:t>
            </a:r>
          </a:p>
          <a:p>
            <a:r>
              <a:rPr lang="en-US" dirty="0"/>
              <a:t>And almost 10% live in ‘extreme poverty’, they live on less than $1.90 per day.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2E0CAB-AF41-8441-B9B3-42411F568F87}"/>
              </a:ext>
            </a:extLst>
          </p:cNvPr>
          <p:cNvSpPr txBox="1"/>
          <p:nvPr/>
        </p:nvSpPr>
        <p:spPr>
          <a:xfrm>
            <a:off x="593933" y="5550993"/>
            <a:ext cx="42515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world deforested 47 million hectares of forest in the last decade, that’s an area the size of Sweden.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52500-CEC9-FB4E-BD9D-0A3489A6C605}"/>
              </a:ext>
            </a:extLst>
          </p:cNvPr>
          <p:cNvSpPr txBox="1"/>
          <p:nvPr/>
        </p:nvSpPr>
        <p:spPr>
          <a:xfrm>
            <a:off x="5892326" y="4080193"/>
            <a:ext cx="4148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60 million children of primary school age are not in school.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69499-8922-064A-8E4A-66A21D5630D2}"/>
              </a:ext>
            </a:extLst>
          </p:cNvPr>
          <p:cNvSpPr txBox="1"/>
          <p:nvPr/>
        </p:nvSpPr>
        <p:spPr>
          <a:xfrm>
            <a:off x="593933" y="4049784"/>
            <a:ext cx="4251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Almost a quarter of the world population – 23% – live in autocratic regimes.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AA252E-68D1-E142-8861-13952C511E1C}"/>
              </a:ext>
            </a:extLst>
          </p:cNvPr>
          <p:cNvSpPr txBox="1"/>
          <p:nvPr/>
        </p:nvSpPr>
        <p:spPr>
          <a:xfrm>
            <a:off x="5892326" y="5138166"/>
            <a:ext cx="3208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5.2 million children every year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18E24-4676-5142-B8D5-4DD9F8AEEDCD}"/>
              </a:ext>
            </a:extLst>
          </p:cNvPr>
          <p:cNvSpPr txBox="1"/>
          <p:nvPr/>
        </p:nvSpPr>
        <p:spPr>
          <a:xfrm>
            <a:off x="593933" y="5181662"/>
            <a:ext cx="433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World destroyed forests the size of Sweden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294F4E-DA3E-744A-ACFF-55D9B5EA4F1F}"/>
              </a:ext>
            </a:extLst>
          </p:cNvPr>
          <p:cNvSpPr txBox="1"/>
          <p:nvPr/>
        </p:nvSpPr>
        <p:spPr>
          <a:xfrm>
            <a:off x="593933" y="3678255"/>
            <a:ext cx="433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One in four lives in dictatorship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6213AB-E786-0246-B802-7C8E3B383244}"/>
              </a:ext>
            </a:extLst>
          </p:cNvPr>
          <p:cNvSpPr txBox="1"/>
          <p:nvPr/>
        </p:nvSpPr>
        <p:spPr>
          <a:xfrm>
            <a:off x="5892326" y="3693627"/>
            <a:ext cx="4789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Millions grew up with the chance to go to school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A00973-8105-E04F-B86E-64B5A7C8B27D}"/>
              </a:ext>
            </a:extLst>
          </p:cNvPr>
          <p:cNvSpPr txBox="1"/>
          <p:nvPr/>
        </p:nvSpPr>
        <p:spPr>
          <a:xfrm>
            <a:off x="5892326" y="1703843"/>
            <a:ext cx="433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Billions live in poverty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EC29D6-6928-A040-8662-A863B58E6DF5}"/>
              </a:ext>
            </a:extLst>
          </p:cNvPr>
          <p:cNvSpPr txBox="1"/>
          <p:nvPr/>
        </p:nvSpPr>
        <p:spPr>
          <a:xfrm>
            <a:off x="593933" y="1472032"/>
            <a:ext cx="4338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Millions of newborns lost their mother in the moment they were born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A0DB2F-0B17-774C-B36E-ADE055872740}"/>
              </a:ext>
            </a:extLst>
          </p:cNvPr>
          <p:cNvSpPr txBox="1"/>
          <p:nvPr/>
        </p:nvSpPr>
        <p:spPr>
          <a:xfrm>
            <a:off x="3328587" y="403808"/>
            <a:ext cx="433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Global Problems of the Decade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B30B4-EE42-5F4B-AC19-0D1C325744FC}"/>
              </a:ext>
            </a:extLst>
          </p:cNvPr>
          <p:cNvSpPr txBox="1"/>
          <p:nvPr/>
        </p:nvSpPr>
        <p:spPr>
          <a:xfrm>
            <a:off x="414471" y="959284"/>
            <a:ext cx="433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one shows the latest observations</a:t>
            </a:r>
          </a:p>
        </p:txBody>
      </p:sp>
    </p:spTree>
    <p:extLst>
      <p:ext uri="{BB962C8B-B14F-4D97-AF65-F5344CB8AC3E}">
        <p14:creationId xmlns:p14="http://schemas.microsoft.com/office/powerpoint/2010/main" val="1582799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E8B0D-6D3A-FB41-A4F4-A26183C19BB3}"/>
              </a:ext>
            </a:extLst>
          </p:cNvPr>
          <p:cNvSpPr txBox="1"/>
          <p:nvPr/>
        </p:nvSpPr>
        <p:spPr>
          <a:xfrm>
            <a:off x="5892326" y="5861116"/>
            <a:ext cx="392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 the last decade 4.5% (or so) of all children died before they were five years old.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CBA72-04DE-3F48-A8C3-A25E865A6BC9}"/>
              </a:ext>
            </a:extLst>
          </p:cNvPr>
          <p:cNvSpPr txBox="1"/>
          <p:nvPr/>
        </p:nvSpPr>
        <p:spPr>
          <a:xfrm>
            <a:off x="593933" y="1513282"/>
            <a:ext cx="45677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In the last decade 4 million women died from pregnancy-related causes.</a:t>
            </a:r>
          </a:p>
          <a:p>
            <a:r>
              <a:rPr lang="en-US" sz="1400" dirty="0"/>
              <a:t>Currently 830 mothers die on any average day.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77C4F-725B-D147-9714-169500A88812}"/>
              </a:ext>
            </a:extLst>
          </p:cNvPr>
          <p:cNvSpPr txBox="1"/>
          <p:nvPr/>
        </p:nvSpPr>
        <p:spPr>
          <a:xfrm>
            <a:off x="5892326" y="1530516"/>
            <a:ext cx="43384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majority of the world – 65% – lives on less than $10 per day.</a:t>
            </a:r>
          </a:p>
          <a:p>
            <a:r>
              <a:rPr lang="en-US" sz="1400" dirty="0"/>
              <a:t>And almost 10% live in ‘extreme poverty’, they live on less than $1.90 per day.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2E0CAB-AF41-8441-B9B3-42411F568F87}"/>
              </a:ext>
            </a:extLst>
          </p:cNvPr>
          <p:cNvSpPr txBox="1"/>
          <p:nvPr/>
        </p:nvSpPr>
        <p:spPr>
          <a:xfrm>
            <a:off x="593933" y="5904611"/>
            <a:ext cx="42515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world deforested 47 million hectares of forest in the last decade, that’s an area the size of Sweden.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52500-CEC9-FB4E-BD9D-0A3489A6C605}"/>
              </a:ext>
            </a:extLst>
          </p:cNvPr>
          <p:cNvSpPr txBox="1"/>
          <p:nvPr/>
        </p:nvSpPr>
        <p:spPr>
          <a:xfrm>
            <a:off x="5892326" y="3520300"/>
            <a:ext cx="4148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60 million children of primary school age are not in school.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69499-8922-064A-8E4A-66A21D5630D2}"/>
              </a:ext>
            </a:extLst>
          </p:cNvPr>
          <p:cNvSpPr txBox="1"/>
          <p:nvPr/>
        </p:nvSpPr>
        <p:spPr>
          <a:xfrm>
            <a:off x="593933" y="3489891"/>
            <a:ext cx="42515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Almost a quarter of the world population – 23% – live in autocratic regimes.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AA252E-68D1-E142-8861-13952C511E1C}"/>
              </a:ext>
            </a:extLst>
          </p:cNvPr>
          <p:cNvSpPr txBox="1"/>
          <p:nvPr/>
        </p:nvSpPr>
        <p:spPr>
          <a:xfrm>
            <a:off x="5892326" y="5491784"/>
            <a:ext cx="3208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60 million children dead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18E24-4676-5142-B8D5-4DD9F8AEEDCD}"/>
              </a:ext>
            </a:extLst>
          </p:cNvPr>
          <p:cNvSpPr txBox="1"/>
          <p:nvPr/>
        </p:nvSpPr>
        <p:spPr>
          <a:xfrm>
            <a:off x="593933" y="5535280"/>
            <a:ext cx="4338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World destroyed forests the size of Sweden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294F4E-DA3E-744A-ACFF-55D9B5EA4F1F}"/>
              </a:ext>
            </a:extLst>
          </p:cNvPr>
          <p:cNvSpPr txBox="1"/>
          <p:nvPr/>
        </p:nvSpPr>
        <p:spPr>
          <a:xfrm>
            <a:off x="593933" y="3118362"/>
            <a:ext cx="4338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One in four lives in dictatorship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6213AB-E786-0246-B802-7C8E3B383244}"/>
              </a:ext>
            </a:extLst>
          </p:cNvPr>
          <p:cNvSpPr txBox="1"/>
          <p:nvPr/>
        </p:nvSpPr>
        <p:spPr>
          <a:xfrm>
            <a:off x="5892326" y="3133734"/>
            <a:ext cx="60461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Millions of children grew up with the chance to go to school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A00973-8105-E04F-B86E-64B5A7C8B27D}"/>
              </a:ext>
            </a:extLst>
          </p:cNvPr>
          <p:cNvSpPr txBox="1"/>
          <p:nvPr/>
        </p:nvSpPr>
        <p:spPr>
          <a:xfrm>
            <a:off x="5892326" y="1143950"/>
            <a:ext cx="4338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Billions live in poverty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EC29D6-6928-A040-8662-A863B58E6DF5}"/>
              </a:ext>
            </a:extLst>
          </p:cNvPr>
          <p:cNvSpPr txBox="1"/>
          <p:nvPr/>
        </p:nvSpPr>
        <p:spPr>
          <a:xfrm>
            <a:off x="593933" y="912139"/>
            <a:ext cx="43384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Millions of newborns lost their mother in the moment they were born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A0DB2F-0B17-774C-B36E-ADE055872740}"/>
              </a:ext>
            </a:extLst>
          </p:cNvPr>
          <p:cNvSpPr txBox="1"/>
          <p:nvPr/>
        </p:nvSpPr>
        <p:spPr>
          <a:xfrm>
            <a:off x="3328587" y="30059"/>
            <a:ext cx="433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Global Problems of the Decade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B30B4-EE42-5F4B-AC19-0D1C325744FC}"/>
              </a:ext>
            </a:extLst>
          </p:cNvPr>
          <p:cNvSpPr txBox="1"/>
          <p:nvPr/>
        </p:nvSpPr>
        <p:spPr>
          <a:xfrm>
            <a:off x="414471" y="399391"/>
            <a:ext cx="6550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one shows the quickly estimated decadal averages or sums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4D21D7-0682-C54B-900C-0067098625AD}"/>
              </a:ext>
            </a:extLst>
          </p:cNvPr>
          <p:cNvSpPr txBox="1"/>
          <p:nvPr/>
        </p:nvSpPr>
        <p:spPr>
          <a:xfrm>
            <a:off x="662300" y="4691074"/>
            <a:ext cx="4148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700 million do not have access to clean drinking water, 1.1 billion don’t have access to electricity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E3D13A-1AEA-DD4A-8FEC-4085DA2B1D7E}"/>
              </a:ext>
            </a:extLst>
          </p:cNvPr>
          <p:cNvSpPr txBox="1"/>
          <p:nvPr/>
        </p:nvSpPr>
        <p:spPr>
          <a:xfrm>
            <a:off x="662300" y="4304508"/>
            <a:ext cx="47899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Hundreds of millions don’t have access to basic resources</a:t>
            </a:r>
          </a:p>
        </p:txBody>
      </p:sp>
    </p:spTree>
    <p:extLst>
      <p:ext uri="{BB962C8B-B14F-4D97-AF65-F5344CB8AC3E}">
        <p14:creationId xmlns:p14="http://schemas.microsoft.com/office/powerpoint/2010/main" val="2886509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5230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76D7F-7BE2-7143-BB4F-B060F45C1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39" y="1991794"/>
            <a:ext cx="9547459" cy="1325563"/>
          </a:xfrm>
        </p:spPr>
        <p:txBody>
          <a:bodyPr>
            <a:noAutofit/>
          </a:bodyPr>
          <a:lstStyle/>
          <a:p>
            <a:r>
              <a:rPr lang="en-US" sz="6000" dirty="0"/>
              <a:t>The world faces big problems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7BEBF4-BFA2-B14E-B163-4CAFAE7A9586}"/>
              </a:ext>
            </a:extLst>
          </p:cNvPr>
          <p:cNvSpPr txBox="1">
            <a:spLocks/>
          </p:cNvSpPr>
          <p:nvPr/>
        </p:nvSpPr>
        <p:spPr>
          <a:xfrm>
            <a:off x="1348339" y="3685841"/>
            <a:ext cx="9547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is possible to make progress against big problems</a:t>
            </a:r>
          </a:p>
        </p:txBody>
      </p:sp>
    </p:spTree>
    <p:extLst>
      <p:ext uri="{BB962C8B-B14F-4D97-AF65-F5344CB8AC3E}">
        <p14:creationId xmlns:p14="http://schemas.microsoft.com/office/powerpoint/2010/main" val="32738965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BEA19-F860-F343-9FFB-4E7AC5AA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There are three ways you can make a difference in the world: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88C82-0EC8-D94D-893F-5F8995969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Your career </a:t>
            </a:r>
          </a:p>
          <a:p>
            <a:pPr lvl="1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engineer, researcher, politician, activist, volunteer)</a:t>
            </a:r>
          </a:p>
          <a:p>
            <a:r>
              <a:rPr lang="en-GB" dirty="0"/>
              <a:t>Your vote </a:t>
            </a:r>
          </a:p>
          <a:p>
            <a:pPr lvl="1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(if you are lucky to live in a democratic country)</a:t>
            </a:r>
          </a:p>
          <a:p>
            <a:r>
              <a:rPr lang="en-GB" dirty="0"/>
              <a:t>Your money </a:t>
            </a:r>
          </a:p>
          <a:p>
            <a:pPr lvl="1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(purchases and donations)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26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47342D-B4FA-B141-91E8-A8C4E3225CA0}"/>
              </a:ext>
            </a:extLst>
          </p:cNvPr>
          <p:cNvSpPr txBox="1">
            <a:spLocks/>
          </p:cNvSpPr>
          <p:nvPr/>
        </p:nvSpPr>
        <p:spPr>
          <a:xfrm>
            <a:off x="915202" y="10100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To make good decisions you need  to know the world.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1564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851F-A7B7-554D-A4F4-19D84C126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699" y="1818539"/>
            <a:ext cx="10515600" cy="1325563"/>
          </a:xfrm>
        </p:spPr>
        <p:txBody>
          <a:bodyPr/>
          <a:lstStyle/>
          <a:p>
            <a:r>
              <a:rPr lang="en-US" dirty="0"/>
              <a:t>How do we currently learn about the world?</a:t>
            </a:r>
          </a:p>
        </p:txBody>
      </p:sp>
    </p:spTree>
    <p:extLst>
      <p:ext uri="{BB962C8B-B14F-4D97-AF65-F5344CB8AC3E}">
        <p14:creationId xmlns:p14="http://schemas.microsoft.com/office/powerpoint/2010/main" val="3566085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9F957C-091B-1441-B885-002AE802A9B2}"/>
              </a:ext>
            </a:extLst>
          </p:cNvPr>
          <p:cNvSpPr txBox="1"/>
          <p:nvPr/>
        </p:nvSpPr>
        <p:spPr>
          <a:xfrm>
            <a:off x="3296540" y="6010008"/>
            <a:ext cx="6097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Following slide: embed the post on outcomes by vaccination status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A9223-85A6-354B-865B-02FF31B6255A}"/>
              </a:ext>
            </a:extLst>
          </p:cNvPr>
          <p:cNvSpPr txBox="1"/>
          <p:nvPr/>
        </p:nvSpPr>
        <p:spPr>
          <a:xfrm>
            <a:off x="3486684" y="5341121"/>
            <a:ext cx="5440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https://ourworldindata.org/covid-deaths-by-vaccination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75497E43-F359-4C44-9411-D91BF391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540" y="340578"/>
            <a:ext cx="6326701" cy="500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99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7E1F-65E7-A549-9AEE-06FDA150C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The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74017-1D80-434E-A990-B9A607136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News-worthy is what is unusual 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news tells you about single </a:t>
            </a:r>
            <a:r>
              <a:rPr lang="en-GB" i="1" dirty="0"/>
              <a:t>events</a:t>
            </a:r>
            <a:r>
              <a:rPr lang="en-GB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news focuses on personal stories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(tied to action of individual who causes the suffering or who is suffering)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news focuses on bad news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B8AC0-9963-5848-A560-D199AAFFF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985" y="1690688"/>
            <a:ext cx="1719384" cy="132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4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5AD3-F43A-7344-A968-104090089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14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The biggest mistake that newspapers make is to suggest that different things matter on different days.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97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34AF4-999E-5049-9FD6-028463A8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not in the news?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584A7-811D-C144-95A7-BBFBE217E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I] Progress against big problems </a:t>
            </a:r>
          </a:p>
          <a:p>
            <a:pPr lvl="1"/>
            <a:r>
              <a:rPr lang="en-GB" dirty="0"/>
              <a:t>– slow and powerful changes that reshape our world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b="1" dirty="0"/>
              <a:t>II] Big problems</a:t>
            </a:r>
          </a:p>
          <a:p>
            <a:pPr lvl="1"/>
            <a:r>
              <a:rPr lang="en-GB" dirty="0"/>
              <a:t>Exception are </a:t>
            </a:r>
            <a:r>
              <a:rPr lang="en-GB" i="1" dirty="0"/>
              <a:t>new </a:t>
            </a:r>
            <a:r>
              <a:rPr lang="en-GB" dirty="0"/>
              <a:t>problems </a:t>
            </a:r>
          </a:p>
          <a:p>
            <a:pPr lvl="2"/>
            <a:r>
              <a:rPr lang="en-GB" dirty="0"/>
              <a:t>(the problem is in the word ‘news’)</a:t>
            </a:r>
          </a:p>
          <a:p>
            <a:pPr lvl="1"/>
            <a:r>
              <a:rPr lang="en-GB" dirty="0"/>
              <a:t>Problems that have been around for a long time are not in the news – or only via ‘peg’</a:t>
            </a:r>
          </a:p>
          <a:p>
            <a:pPr lvl="2"/>
            <a:r>
              <a:rPr lang="en-GB" dirty="0"/>
              <a:t>Poverty, Hunger, Early death, Agricultural impact on the environment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58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BC1C5-6D9B-3847-B009-CAFC26320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we need to know?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7093A-3916-5149-BC75-7AAA1FE04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What is most important about the world:</a:t>
            </a:r>
          </a:p>
          <a:p>
            <a:r>
              <a:rPr lang="en-GB" dirty="0"/>
              <a:t>1 – We have big problems </a:t>
            </a:r>
          </a:p>
          <a:p>
            <a:pPr lvl="1"/>
            <a:r>
              <a:rPr lang="en-GB" dirty="0"/>
              <a:t>Which ones? What are they like?</a:t>
            </a:r>
          </a:p>
          <a:p>
            <a:r>
              <a:rPr lang="en-GB" dirty="0"/>
              <a:t>2 – We can make progress</a:t>
            </a:r>
          </a:p>
          <a:p>
            <a:r>
              <a:rPr lang="en-GB" dirty="0"/>
              <a:t>3 – How can we make progress?</a:t>
            </a:r>
          </a:p>
          <a:p>
            <a:endParaRPr lang="en-GB" dirty="0"/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we need to know is that which is not in the news.</a:t>
            </a: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None of the three above can be known without data.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far the biggest part of our work is describing what the problem is and giving an overview. What makes people see solutions is a clear description of the problem.</a:t>
            </a:r>
          </a:p>
        </p:txBody>
      </p:sp>
    </p:spTree>
    <p:extLst>
      <p:ext uri="{BB962C8B-B14F-4D97-AF65-F5344CB8AC3E}">
        <p14:creationId xmlns:p14="http://schemas.microsoft.com/office/powerpoint/2010/main" val="261080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BD11-C6BA-8F4C-9483-78C5C500A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14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content of </a:t>
            </a:r>
            <a:r>
              <a:rPr lang="en-US" dirty="0">
                <a:latin typeface="Playfair Display" pitchFamily="2" charset="77"/>
              </a:rPr>
              <a:t>The Our World in Data-Daily</a:t>
            </a:r>
            <a:r>
              <a:rPr lang="en-US" dirty="0"/>
              <a:t> is our content. </a:t>
            </a:r>
            <a:br>
              <a:rPr lang="en-US" dirty="0"/>
            </a:br>
            <a:r>
              <a:rPr lang="en-US" dirty="0"/>
              <a:t>Three categories: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C06A1-5E86-8A4D-B148-6C61932A4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67814"/>
          </a:xfrm>
        </p:spPr>
        <p:txBody>
          <a:bodyPr>
            <a:normAutofit fontScale="55000" lnSpcReduction="20000"/>
          </a:bodyPr>
          <a:lstStyle/>
          <a:p>
            <a:r>
              <a:rPr lang="en-GB" sz="4900" b="1" dirty="0"/>
              <a:t>What</a:t>
            </a:r>
            <a:r>
              <a:rPr lang="en-GB" sz="4900" dirty="0"/>
              <a:t> the big problems are.</a:t>
            </a:r>
          </a:p>
          <a:p>
            <a:pPr lvl="1"/>
            <a:r>
              <a:rPr lang="en-GB" sz="4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Frontpage</a:t>
            </a:r>
          </a:p>
          <a:p>
            <a:r>
              <a:rPr lang="en-GB" sz="4900" b="1" dirty="0"/>
              <a:t>That</a:t>
            </a:r>
            <a:r>
              <a:rPr lang="en-GB" sz="4900" dirty="0"/>
              <a:t> we can make progress.</a:t>
            </a:r>
          </a:p>
          <a:p>
            <a:pPr lvl="1"/>
            <a:r>
              <a:rPr lang="en-GB" sz="4900" dirty="0"/>
              <a:t>x</a:t>
            </a:r>
          </a:p>
          <a:p>
            <a:r>
              <a:rPr lang="en-GB" sz="4900" b="1" dirty="0"/>
              <a:t>How</a:t>
            </a:r>
            <a:r>
              <a:rPr lang="en-GB" sz="4900" dirty="0"/>
              <a:t> we can make progress. </a:t>
            </a:r>
          </a:p>
          <a:p>
            <a:pPr lvl="1"/>
            <a:r>
              <a:rPr lang="en-GB" sz="4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Our entries and posts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6EA849-13AC-3941-AAAF-45AFB4C562A9}"/>
              </a:ext>
            </a:extLst>
          </p:cNvPr>
          <p:cNvSpPr txBox="1">
            <a:spLocks/>
          </p:cNvSpPr>
          <p:nvPr/>
        </p:nvSpPr>
        <p:spPr>
          <a:xfrm>
            <a:off x="838200" y="4366694"/>
            <a:ext cx="10515600" cy="580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world is better, awful, can be better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C6DED1-731F-9C47-AF28-C26C31EE5D04}"/>
              </a:ext>
            </a:extLst>
          </p:cNvPr>
          <p:cNvSpPr/>
          <p:nvPr/>
        </p:nvSpPr>
        <p:spPr>
          <a:xfrm>
            <a:off x="2956095" y="5120640"/>
            <a:ext cx="7444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BDA1CC-DBF5-BB45-AF0B-FFF03C4FF147}"/>
              </a:ext>
            </a:extLst>
          </p:cNvPr>
          <p:cNvSpPr/>
          <p:nvPr/>
        </p:nvSpPr>
        <p:spPr>
          <a:xfrm>
            <a:off x="4053375" y="5120640"/>
            <a:ext cx="867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45D456-0FAB-F84C-B153-040414B805C9}"/>
              </a:ext>
            </a:extLst>
          </p:cNvPr>
          <p:cNvSpPr/>
          <p:nvPr/>
        </p:nvSpPr>
        <p:spPr>
          <a:xfrm>
            <a:off x="5274086" y="5120640"/>
            <a:ext cx="75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16E2470-28C1-2342-92A9-7DA8490AF62C}"/>
              </a:ext>
            </a:extLst>
          </p:cNvPr>
          <p:cNvSpPr/>
          <p:nvPr/>
        </p:nvSpPr>
        <p:spPr>
          <a:xfrm rot="16200000">
            <a:off x="3160174" y="4902345"/>
            <a:ext cx="369210" cy="1828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11688AB-C2A7-5D4F-9C4A-E79DC8606969}"/>
              </a:ext>
            </a:extLst>
          </p:cNvPr>
          <p:cNvSpPr/>
          <p:nvPr/>
        </p:nvSpPr>
        <p:spPr>
          <a:xfrm rot="16200000">
            <a:off x="4257454" y="4902345"/>
            <a:ext cx="369210" cy="1828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51A147F-B4D9-F940-BC77-564D18B0B542}"/>
              </a:ext>
            </a:extLst>
          </p:cNvPr>
          <p:cNvSpPr/>
          <p:nvPr/>
        </p:nvSpPr>
        <p:spPr>
          <a:xfrm rot="16200000">
            <a:off x="5460612" y="4902345"/>
            <a:ext cx="369210" cy="1828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D58B8D-2253-A840-8853-583E37F67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377" y="7049098"/>
            <a:ext cx="4809423" cy="21385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0FFD01-BEEB-BB41-99A1-464C38DD3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528" y="2873651"/>
            <a:ext cx="763036" cy="52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4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 animBg="1"/>
      <p:bldP spid="10" grpId="0" animBg="1"/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99E21-63A1-8541-9597-7C4ECA71A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84" y="562915"/>
            <a:ext cx="5678102" cy="6307723"/>
          </a:xfrm>
        </p:spPr>
        <p:txBody>
          <a:bodyPr/>
          <a:lstStyle/>
          <a:p>
            <a:pPr marL="0" indent="0">
              <a:buNone/>
            </a:pPr>
            <a:r>
              <a:rPr lang="en-GB" sz="3600" dirty="0"/>
              <a:t>The news: </a:t>
            </a: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1 - Unusual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2 - Often negative</a:t>
            </a: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3 - Tied to personal stories</a:t>
            </a: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4 - Concerned with those in power</a:t>
            </a: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- Concerned with familiar people</a:t>
            </a:r>
          </a:p>
          <a:p>
            <a:pPr lvl="1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(home country)</a:t>
            </a: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5 - Emphasis on conflict and controversy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8EAC3F-6B8E-894C-A85E-7FCFAFE253E6}"/>
              </a:ext>
            </a:extLst>
          </p:cNvPr>
          <p:cNvSpPr txBox="1">
            <a:spLocks/>
          </p:cNvSpPr>
          <p:nvPr/>
        </p:nvSpPr>
        <p:spPr>
          <a:xfrm>
            <a:off x="6305351" y="1398986"/>
            <a:ext cx="5678102" cy="6307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D2CBF0-42A6-6D41-948F-26ADAD791133}"/>
              </a:ext>
            </a:extLst>
          </p:cNvPr>
          <p:cNvSpPr txBox="1"/>
          <p:nvPr/>
        </p:nvSpPr>
        <p:spPr>
          <a:xfrm>
            <a:off x="6776185" y="562915"/>
            <a:ext cx="506288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Our World in Data: </a:t>
            </a:r>
          </a:p>
          <a:p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1 - Problems and changes that are long-term and slow-changing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8E3C65-2852-5B42-8B1F-D000782CF9FD}"/>
              </a:ext>
            </a:extLst>
          </p:cNvPr>
          <p:cNvSpPr/>
          <p:nvPr/>
        </p:nvSpPr>
        <p:spPr>
          <a:xfrm>
            <a:off x="6776185" y="2673265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2 - Not necessarily negative</a:t>
            </a:r>
          </a:p>
          <a:p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3 - Impersonal</a:t>
            </a:r>
          </a:p>
          <a:p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4 - Concerned with all people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 – Emphasis on solutions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9CB2E0-C85F-3448-9C8F-AB1CFC8B2D7B}"/>
              </a:ext>
            </a:extLst>
          </p:cNvPr>
          <p:cNvSpPr txBox="1"/>
          <p:nvPr/>
        </p:nvSpPr>
        <p:spPr>
          <a:xfrm>
            <a:off x="68528" y="-646331"/>
            <a:ext cx="364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spend time on the news but </a:t>
            </a:r>
          </a:p>
          <a:p>
            <a:r>
              <a:rPr lang="en-US" dirty="0"/>
              <a:t>you should feel pretty bad about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028406-C7BE-724E-86FC-F5A66F537B42}"/>
              </a:ext>
            </a:extLst>
          </p:cNvPr>
          <p:cNvSpPr txBox="1"/>
          <p:nvPr/>
        </p:nvSpPr>
        <p:spPr>
          <a:xfrm>
            <a:off x="5900286" y="-1101000"/>
            <a:ext cx="63912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[OWID only: benefitted from progress  in education , health,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wealth and are very privileged person and you] </a:t>
            </a:r>
          </a:p>
          <a:p>
            <a:r>
              <a:rPr lang="en-US" dirty="0"/>
              <a:t>actually care about the big problems and don’t just want </a:t>
            </a:r>
          </a:p>
          <a:p>
            <a:r>
              <a:rPr lang="en-US" dirty="0"/>
              <a:t>to virtue signal but make a difference focus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3DB43D-B258-A14B-A37A-058FAFD4F185}"/>
              </a:ext>
            </a:extLst>
          </p:cNvPr>
          <p:cNvSpPr txBox="1"/>
          <p:nvPr/>
        </p:nvSpPr>
        <p:spPr>
          <a:xfrm>
            <a:off x="4341412" y="146456"/>
            <a:ext cx="261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Max list from Feb</a:t>
            </a:r>
          </a:p>
        </p:txBody>
      </p:sp>
    </p:spTree>
    <p:extLst>
      <p:ext uri="{BB962C8B-B14F-4D97-AF65-F5344CB8AC3E}">
        <p14:creationId xmlns:p14="http://schemas.microsoft.com/office/powerpoint/2010/main" val="22387195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0167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8506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0836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135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B4E521-9C88-2F40-BFBD-197B56E1ABAA}"/>
              </a:ext>
            </a:extLst>
          </p:cNvPr>
          <p:cNvSpPr txBox="1"/>
          <p:nvPr/>
        </p:nvSpPr>
        <p:spPr>
          <a:xfrm>
            <a:off x="3817833" y="6100765"/>
            <a:ext cx="6097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Following slide: show the landing page</a:t>
            </a:r>
            <a:br>
              <a:rPr lang="en-GB" dirty="0"/>
            </a:br>
            <a:r>
              <a:rPr lang="en-GB" dirty="0">
                <a:hlinkClick r:id="rId2"/>
              </a:rPr>
              <a:t>https://ourworldindata.org/</a:t>
            </a:r>
            <a:r>
              <a:rPr lang="en-GB" dirty="0"/>
              <a:t> </a:t>
            </a:r>
            <a:endParaRPr lang="en-US" dirty="0"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0E15CB2-6F05-4F4D-9B92-59E6EA4B9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707" y="429630"/>
            <a:ext cx="6978330" cy="514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89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1136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8848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35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4D3561-BCD8-0445-91CE-27A21CAC5E88}"/>
              </a:ext>
            </a:extLst>
          </p:cNvPr>
          <p:cNvSpPr txBox="1"/>
          <p:nvPr/>
        </p:nvSpPr>
        <p:spPr>
          <a:xfrm>
            <a:off x="1817049" y="2185025"/>
            <a:ext cx="85579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What do you need to know to make the world a better place?</a:t>
            </a:r>
          </a:p>
          <a:p>
            <a:endParaRPr lang="en-GB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That it is possible to make the world a better place.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What the world’s biggest problems are.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How to make progress.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203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C4F21-D523-4141-B23D-4ABA91D8A50C}"/>
              </a:ext>
            </a:extLst>
          </p:cNvPr>
          <p:cNvSpPr txBox="1"/>
          <p:nvPr/>
        </p:nvSpPr>
        <p:spPr>
          <a:xfrm>
            <a:off x="3347816" y="3244334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1] What are the world’s biggest problems?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36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CD2314F-4F8C-2041-9BC9-2893D2C77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606550"/>
            <a:ext cx="71247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38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5849</TotalTime>
  <Words>1699</Words>
  <Application>Microsoft Macintosh PowerPoint</Application>
  <PresentationFormat>Widescreen</PresentationFormat>
  <Paragraphs>171</Paragraphs>
  <Slides>62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Playfair Display</vt:lpstr>
      <vt:lpstr>Office Theme</vt:lpstr>
      <vt:lpstr>Data and development: Why are we building Our World in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world faces big problems</vt:lpstr>
      <vt:lpstr>There are three ways you can make a difference in the world:</vt:lpstr>
      <vt:lpstr>PowerPoint Presentation</vt:lpstr>
      <vt:lpstr>How do we currently learn about the world?</vt:lpstr>
      <vt:lpstr>The news</vt:lpstr>
      <vt:lpstr>The biggest mistake that newspapers make is to suggest that different things matter on different days.</vt:lpstr>
      <vt:lpstr>What is not in the news?</vt:lpstr>
      <vt:lpstr>What do we need to know?</vt:lpstr>
      <vt:lpstr>The content of The Our World in Data-Daily is our content.  Three categories: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and development: Why are we building Our World in Data?</dc:title>
  <dc:creator>Max Roser</dc:creator>
  <cp:lastModifiedBy>Max Roser</cp:lastModifiedBy>
  <cp:revision>19</cp:revision>
  <dcterms:created xsi:type="dcterms:W3CDTF">2022-02-18T08:54:21Z</dcterms:created>
  <dcterms:modified xsi:type="dcterms:W3CDTF">2022-02-22T10:25:13Z</dcterms:modified>
</cp:coreProperties>
</file>